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3" r:id="rId14"/>
    <p:sldId id="274" r:id="rId15"/>
    <p:sldId id="260" r:id="rId16"/>
    <p:sldId id="276" r:id="rId17"/>
    <p:sldId id="258" r:id="rId18"/>
    <p:sldId id="259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32531E8-C987-49A9-8146-55CE5F4E686D}" type="slidenum">
              <a:rPr lang="fa-IR" smtClean="0"/>
              <a:t>‹#›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80F067B-5BD3-4020-B434-7FA62846FD10}" type="datetimeFigureOut">
              <a:rPr lang="fa-IR" smtClean="0"/>
              <a:t>02/13/1400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497C"/>
                </a:solidFill>
                <a:latin typeface="Arial"/>
              </a:rPr>
              <a:t>Uterine Cervix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Mohammadian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635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619769"/>
                </a:solidFill>
                <a:latin typeface="Arial"/>
              </a:rPr>
              <a:t>Magnetic Resonance Imaging</a:t>
            </a:r>
            <a:r>
              <a:rPr lang="en-US" sz="4800" dirty="0">
                <a:solidFill>
                  <a:srgbClr val="619769"/>
                </a:solidFill>
                <a:latin typeface="Arial"/>
              </a:rPr>
              <a:t/>
            </a:r>
            <a:br>
              <a:rPr lang="en-US" sz="4800" dirty="0">
                <a:solidFill>
                  <a:srgbClr val="619769"/>
                </a:solidFill>
                <a:latin typeface="Arial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b="1" dirty="0">
                <a:solidFill>
                  <a:srgbClr val="000000"/>
                </a:solidFill>
                <a:latin typeface="Arial"/>
              </a:rPr>
              <a:t>MRI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is frequently used for the initial assessment of the cervical tumor and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of extra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cervical tumor extension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MRI is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contraindicated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in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patients with pacemakers/ICDs, cochlear implants, metallic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prostheses, metallic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fragments from prior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accidents,or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large vascular clips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4475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On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T2-weighted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images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a cervical cancer may be seen as a mass of intermediate to high signal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intensity, usually of greater intensity than the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fibrocervical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stroma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On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T1weighted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images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tumors are usually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isointense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with the normal cervix and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may not be seen.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But can increase in intensity with the administration of IV contrast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278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5E47"/>
                </a:solidFill>
              </a:rPr>
              <a:t>MRI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Abnormal, irregular cervical margins, prominent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parametrial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strands,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exocentric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parametrial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enlargement, and loss of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parametrial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fat planes on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T1-weighted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images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or high signal in the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parametria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or cardinal/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uterosacral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ligaments on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T2 weighted</a:t>
            </a:r>
            <a:endParaRPr lang="en-US" sz="2400" b="1" dirty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images are indicative of more extensive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tumors</a:t>
            </a:r>
          </a:p>
          <a:p>
            <a:pPr marL="114300" indent="0" algn="l"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Arial"/>
              </a:rPr>
              <a:t>Parametrial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 tumor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may be identified as brighter regions on T2-weighted images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when Compared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to the low signal intensity of the cervix and uterine ligaments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192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5E47"/>
                </a:solidFill>
              </a:rPr>
              <a:t>MRI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The tumor is less likely to be as visible on MRI for adenocarcinoma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cases, compared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to squamous cell cancer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Radiation-induced changes detected over the course of radiation may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predict local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recurrence and survival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MRI dynamic contrast enhancement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(DCE)during the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first 2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weeks of radiation therapy may provide early prediction of tumor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regression rate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1200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5E47"/>
                </a:solidFill>
              </a:rPr>
              <a:t>MRI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The sensitivity, specificity, and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accuracy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of MRI tumor response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studies at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3 months after radiation therapy were 100%.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MRI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studies performed after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30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Gy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of external beam irradiation and 3 months after all radiation therapy</a:t>
            </a:r>
          </a:p>
          <a:p>
            <a:pPr marL="114300" indent="0" algn="l">
              <a:buNone/>
            </a:pPr>
            <a:r>
              <a:rPr lang="en-US" sz="2400" b="1" dirty="0">
                <a:solidFill>
                  <a:srgbClr val="000000"/>
                </a:solidFill>
                <a:latin typeface="Arial"/>
              </a:rPr>
              <a:t>predicted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local tumor control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3480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5E47"/>
                </a:solidFill>
              </a:rPr>
              <a:t>MRI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MRI is useful in providing accurate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target Volume definition in brachytherapy treatment planning</a:t>
            </a:r>
            <a:endParaRPr lang="fa-I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366" y="2924944"/>
            <a:ext cx="37147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5" y="3140968"/>
            <a:ext cx="441007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090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619769"/>
                </a:solidFill>
                <a:latin typeface="Arial"/>
              </a:rPr>
              <a:t>Positron Emission Tomography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Squamous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cell carcinoma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is more often FDG avid than is adenocarcinoma.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Compared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with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Surgical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staging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, PET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scanning had a sensitivity of 75% and a specificity of 92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%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in detecting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para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-aortic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metastasis.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b="1" dirty="0">
                <a:solidFill>
                  <a:srgbClr val="000000"/>
                </a:solidFill>
                <a:latin typeface="Arial"/>
              </a:rPr>
              <a:t>Diagnostic PET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images may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be fused with simulation CT images to ensure accurate radiation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dose coverage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of the target and any PET-avid lymph nodes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After EBRT 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is finished, an FDG-PET scan provides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important Information about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post treatment uptake and is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prognostic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with regard to outcome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7282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897688" cy="756136"/>
          </a:xfrm>
        </p:spPr>
        <p:txBody>
          <a:bodyPr/>
          <a:lstStyle/>
          <a:p>
            <a:r>
              <a:rPr lang="en-US" sz="4800" dirty="0">
                <a:solidFill>
                  <a:srgbClr val="00497C"/>
                </a:solidFill>
                <a:latin typeface="Arial"/>
              </a:rPr>
              <a:t>STAGING</a:t>
            </a:r>
            <a:endParaRPr lang="fa-I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72768"/>
            <a:ext cx="7920880" cy="5985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6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27848" cy="367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468" y="3493492"/>
            <a:ext cx="4409102" cy="33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3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619769"/>
                </a:solidFill>
                <a:latin typeface="Arial"/>
              </a:rPr>
              <a:t>Surgical Techniques</a:t>
            </a:r>
            <a:r>
              <a:rPr lang="en-US" sz="4800" dirty="0">
                <a:solidFill>
                  <a:srgbClr val="619769"/>
                </a:solidFill>
                <a:latin typeface="Arial"/>
              </a:rPr>
              <a:t/>
            </a:r>
            <a:br>
              <a:rPr lang="en-US" sz="4800" dirty="0">
                <a:solidFill>
                  <a:srgbClr val="619769"/>
                </a:solidFill>
                <a:latin typeface="Arial"/>
              </a:rPr>
            </a:b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4" y="908720"/>
            <a:ext cx="7933925" cy="5947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46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a-IR" dirty="0" smtClean="0"/>
              <a:t>در بیماری مبتلا به </a:t>
            </a:r>
            <a:r>
              <a:rPr lang="en-US" dirty="0" smtClean="0"/>
              <a:t>SCC </a:t>
            </a:r>
            <a:r>
              <a:rPr lang="fa-IR" dirty="0" smtClean="0"/>
              <a:t> دهانه رحم با گسترش وسیع تومور به داخل رحم و فوندوس همراه با درگیری پارامتر چپ بر اساس </a:t>
            </a:r>
            <a:r>
              <a:rPr lang="en-US" dirty="0" smtClean="0"/>
              <a:t>MRI </a:t>
            </a:r>
            <a:r>
              <a:rPr lang="fa-IR" dirty="0" smtClean="0"/>
              <a:t> لگن ، تصمیم به هیسترکتومی پس از اتمام کمورادیوتراپی گرفته شده است .کدام گزینه صحیح است؟(بورد 1400)</a:t>
            </a:r>
          </a:p>
          <a:p>
            <a:pPr marL="114300" indent="0">
              <a:buNone/>
            </a:pPr>
            <a:r>
              <a:rPr lang="fa-IR" dirty="0" smtClean="0"/>
              <a:t>الف)کمورادیوتراپی با دوز کامل و سپس رادیکال هیسترکتومی تیپ 3</a:t>
            </a:r>
          </a:p>
          <a:p>
            <a:pPr marL="114300" indent="0">
              <a:buNone/>
            </a:pPr>
            <a:r>
              <a:rPr lang="fa-IR" dirty="0" smtClean="0"/>
              <a:t>ب)کمورادیوتراپی با کاهش 25% دوز براکی تراپی و هیسترکتومی تیپ 1</a:t>
            </a:r>
          </a:p>
          <a:p>
            <a:pPr marL="114300" indent="0">
              <a:buNone/>
            </a:pPr>
            <a:r>
              <a:rPr lang="fa-IR" dirty="0" smtClean="0"/>
              <a:t>ج)انجام عمل جراحی ورتهایم بدون رادیوتراپی</a:t>
            </a:r>
          </a:p>
          <a:p>
            <a:pPr marL="114300" indent="0">
              <a:buNone/>
            </a:pPr>
            <a:r>
              <a:rPr lang="fa-IR" dirty="0" smtClean="0"/>
              <a:t>د)کمورادیوتراپی </a:t>
            </a:r>
            <a:r>
              <a:rPr lang="fa-IR" dirty="0" smtClean="0"/>
              <a:t>قطعی تا توتال دوز 78 گری بدون براکی تراپی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8778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00497C"/>
                </a:solidFill>
                <a:latin typeface="Arial"/>
              </a:rPr>
              <a:t>GENERAL MANAGEMENT</a:t>
            </a:r>
            <a:r>
              <a:rPr lang="en-US" sz="4800" dirty="0">
                <a:solidFill>
                  <a:srgbClr val="00497C"/>
                </a:solidFill>
                <a:latin typeface="Arial"/>
              </a:rPr>
              <a:t/>
            </a:r>
            <a:br>
              <a:rPr lang="en-US" sz="4800" dirty="0">
                <a:solidFill>
                  <a:srgbClr val="00497C"/>
                </a:solidFill>
                <a:latin typeface="Arial"/>
              </a:rPr>
            </a:b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Patients should be treated with close collaboration between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 gynecologic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oncologist and the radiation oncologist, and an integrated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team approach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should be vigorously pursued.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countries with access to RT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facilities and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financial resources to supply chemotherapy, the use of concurrent </a:t>
            </a:r>
            <a:r>
              <a:rPr lang="en-US" sz="2400" b="1" dirty="0" err="1" smtClean="0">
                <a:solidFill>
                  <a:srgbClr val="000000"/>
                </a:solidFill>
                <a:latin typeface="Arial"/>
              </a:rPr>
              <a:t>chemoRT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represents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the accepted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standard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for patients with stage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IB2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to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IVA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cervical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cancer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For earlier-stage patients, the use of either surgery or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chemoRT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is recommended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5278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 smtClean="0">
                <a:solidFill>
                  <a:srgbClr val="619769"/>
                </a:solidFill>
                <a:latin typeface="Arial"/>
              </a:rPr>
              <a:t>Chemoirradiation</a:t>
            </a:r>
            <a:r>
              <a:rPr lang="en-US" sz="4800" dirty="0">
                <a:solidFill>
                  <a:srgbClr val="619769"/>
                </a:solidFill>
                <a:latin typeface="Arial"/>
              </a:rPr>
              <a:t/>
            </a:r>
            <a:br>
              <a:rPr lang="en-US" sz="4800" dirty="0">
                <a:solidFill>
                  <a:srgbClr val="619769"/>
                </a:solidFill>
                <a:latin typeface="Arial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Bulky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endocervical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tumors and the so-called barrel-shaped cervix have a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higher incidence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of central recurrence, pelvic and PALN metastases, and distant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di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ssemination.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When using plain x-ray point-based planning for</a:t>
            </a:r>
          </a:p>
          <a:p>
            <a:pPr marL="114300" indent="0" algn="l"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brachytherapy,because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of the inability of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intracavitary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sources to encompass the entire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tumor in a high-dose volume,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larger doses of external radiation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to the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whole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pelvis, </a:t>
            </a:r>
            <a:r>
              <a:rPr lang="en-US" sz="2400" b="1" dirty="0" err="1" smtClean="0">
                <a:solidFill>
                  <a:srgbClr val="000000"/>
                </a:solidFill>
                <a:latin typeface="Arial"/>
              </a:rPr>
              <a:t>extrafascial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 hysterectomy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, 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both have been advocated to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improve therapeutic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result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5672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Alternatively, the use of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3D planning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for the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brachytherapy component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significantly improves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survival, and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the ability to dose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escalate because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of a more precise dose delivery improves local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control.</a:t>
            </a:r>
          </a:p>
          <a:p>
            <a:pPr marL="114300" indent="0" algn="l">
              <a:buNone/>
            </a:pP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6350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In rare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cases With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large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residual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after 45Gy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external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beam,an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/>
              </a:rPr>
              <a:t>Extrafascial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hysterectomy may be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considered 6 to 12 weeks after completion of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preoperative irradiation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(45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Gy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to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the whole pelvis and one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intracavitary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LDR insertion for 5,500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mgh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,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Delivering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approximately 50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Gy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to point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A,with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a total dose to point A of 70Gy, or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the equivalent dose in HDR, approximately three fractions of 6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Gy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per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fraction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).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Higher doses of irradiation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alone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yield equivalent pelvic tumor control And survival rates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60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The use of PET scanning to determine residual disease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allows selection of patients who may be appropriate candidates for a hysterectomy after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completion of external beam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treatment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Therefore, patients should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receive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definitive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doses of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chemoradiation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with hysterectomy reserved for salvage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in patients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with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either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/>
              </a:rPr>
              <a:t>gross residual disease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or </a:t>
            </a:r>
            <a:r>
              <a:rPr lang="en-US" sz="2400" dirty="0">
                <a:solidFill>
                  <a:srgbClr val="002060"/>
                </a:solidFill>
                <a:latin typeface="Arial"/>
              </a:rPr>
              <a:t>PET-positive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disease that is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biopsy proven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at 3 months after completion of radiation.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2848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 subsequent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reanalysis including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GOG 123 and GOG 71 analyzed 464 patients allocated to pelvic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radiation (75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Gy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n = 291) plus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hysterectomy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or to pelvic radiation (75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Gy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)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cisplatin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(40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mg/m2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n = 176) plus hysterectomy.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benefit to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chemoradiation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Was seen for patients who had a poor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response.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2894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reported a randomized trial of 61 patients treated with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Adjuvant hysterectomy versus none after EBRT with concurrent weekly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cisplatin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vaginal brachytherapy (15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Gy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to intermediate-risk CTV) for stage IB2 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II cervical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cancer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 Hysterectomy increased the number of deaths, with an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11%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nonsignificant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survival advantage in the no-hysterectomy arm (86% vs. 97%).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As a result of this trial, </a:t>
            </a:r>
            <a:r>
              <a:rPr lang="en-US" sz="2400" dirty="0">
                <a:solidFill>
                  <a:srgbClr val="002060"/>
                </a:solidFill>
                <a:latin typeface="Arial"/>
              </a:rPr>
              <a:t>routine adjuvant hysterectomy is no longer practiced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for patients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who have no residual disease at 6 weeks after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chemoradiation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endParaRPr lang="fa-IR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1071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retrospectively reviewed 171 patients treated with</a:t>
            </a:r>
          </a:p>
          <a:p>
            <a:pPr marL="114300" indent="0" algn="l">
              <a:buNone/>
            </a:pPr>
            <a:r>
              <a:rPr lang="en-US" sz="2400" dirty="0" err="1">
                <a:solidFill>
                  <a:srgbClr val="000000"/>
                </a:solidFill>
                <a:latin typeface="Arial"/>
              </a:rPr>
              <a:t>chemoradiation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followed by simple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extrafascial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hysterectomy 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extended hysterectomy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There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was no difference in survival or complication rate based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on type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of surgery.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2103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reported on 111 patients treated with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or without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adjuvant hysterectomy after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chemoradiation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;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there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was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no advantage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to </a:t>
            </a:r>
            <a:r>
              <a:rPr lang="en-US" sz="2400" dirty="0" smtClean="0">
                <a:solidFill>
                  <a:srgbClr val="002060"/>
                </a:solidFill>
                <a:latin typeface="Arial"/>
              </a:rPr>
              <a:t>Overall </a:t>
            </a:r>
            <a:r>
              <a:rPr lang="en-US" sz="2400" dirty="0" smtClean="0">
                <a:solidFill>
                  <a:srgbClr val="002060"/>
                </a:solidFill>
                <a:latin typeface="Arial"/>
              </a:rPr>
              <a:t>survival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,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but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there was a significant difference in </a:t>
            </a:r>
            <a:r>
              <a:rPr lang="en-US" sz="2400" dirty="0" smtClean="0">
                <a:solidFill>
                  <a:srgbClr val="002060"/>
                </a:solidFill>
                <a:latin typeface="Arial"/>
              </a:rPr>
              <a:t>recurrence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rates.</a:t>
            </a: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767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619769"/>
                </a:solidFill>
                <a:latin typeface="Arial"/>
              </a:rPr>
              <a:t>Preoperative </a:t>
            </a:r>
            <a:r>
              <a:rPr lang="en-US" sz="4000" dirty="0" err="1">
                <a:solidFill>
                  <a:srgbClr val="619769"/>
                </a:solidFill>
                <a:latin typeface="Arial"/>
              </a:rPr>
              <a:t>Chemoirradiation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Reported on toxicities for 150 patients with stageIB2 to IVA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Cervical cancers treated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IGR with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extrafascial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versus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modified radical hysterectomy after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chemoradiation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After a median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follow-up of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3.6 years, 15% had grade 2 or greater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side effects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including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lymphedema, ureteral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fistula, bowel fistula, and iliac and vessel rupture.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There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were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two postoperative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deaths.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Modified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radical versus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extrafascial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hysterectomy had a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higher odds ratio (OR) for complications of 2.4 (P = .04),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did the presence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of residual disease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8033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732501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87" y="3933056"/>
            <a:ext cx="7397636" cy="279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07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3A6E8B"/>
                </a:solidFill>
                <a:latin typeface="Arial"/>
              </a:rPr>
              <a:t>Laboratory Studies</a:t>
            </a:r>
            <a:r>
              <a:rPr lang="en-US" sz="4800" dirty="0">
                <a:solidFill>
                  <a:srgbClr val="3A6E8B"/>
                </a:solidFill>
                <a:latin typeface="Arial"/>
              </a:rPr>
              <a:t/>
            </a:r>
            <a:br>
              <a:rPr lang="en-US" sz="4800" dirty="0">
                <a:solidFill>
                  <a:srgbClr val="3A6E8B"/>
                </a:solidFill>
                <a:latin typeface="Arial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For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invasive carcinoma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patients should have the following laboratory studies: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complete peripheral blood evaluation, including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hemogram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, white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blood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cell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count,and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differential and platelet count;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Blood chemistry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profile,with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particular attention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to blood urea nitrogen and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creatinine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;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liver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function values;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urinalysis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2106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3A6E8B"/>
                </a:solidFill>
                <a:latin typeface="Arial"/>
              </a:rPr>
              <a:t>Imaging Studies</a:t>
            </a:r>
            <a:r>
              <a:rPr lang="en-US" sz="4800" dirty="0">
                <a:solidFill>
                  <a:srgbClr val="3A6E8B"/>
                </a:solidFill>
                <a:latin typeface="Arial"/>
              </a:rPr>
              <a:t/>
            </a:r>
            <a:br>
              <a:rPr lang="en-US" sz="4800" dirty="0">
                <a:solidFill>
                  <a:srgbClr val="3A6E8B"/>
                </a:solidFill>
                <a:latin typeface="Arial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In countries where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3D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imaging is not routinely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available,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FIGO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recommended evaluation for patients with cervical cancer includes a 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chest radiograph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to assess for lung metastases and an 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IVP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to determine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whether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hydronephrosis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is present.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IVP in many countries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has been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replaced by </a:t>
            </a:r>
            <a:r>
              <a:rPr lang="en-US" sz="2400" dirty="0" smtClean="0">
                <a:solidFill>
                  <a:srgbClr val="0070C0"/>
                </a:solidFill>
                <a:latin typeface="Arial"/>
              </a:rPr>
              <a:t>CT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scan of the pelvis and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abdomen with IV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contrast material or by </a:t>
            </a:r>
            <a:r>
              <a:rPr lang="en-US" sz="2400" dirty="0">
                <a:solidFill>
                  <a:srgbClr val="0070C0"/>
                </a:solidFill>
                <a:latin typeface="Arial"/>
              </a:rPr>
              <a:t>PET–CT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scan.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618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3A6E8B"/>
                </a:solidFill>
                <a:latin typeface="Arial"/>
              </a:rPr>
              <a:t>Imaging Studies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In places where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CT is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not available, patients with stage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IIB, III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and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IVA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diseases who have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Symptoms in the colon and rectum may benefit from a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barium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enema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skeletal survey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may be performed to determine whether bone metastases are present.</a:t>
            </a: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5038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3A6E8B"/>
                </a:solidFill>
                <a:latin typeface="Arial"/>
              </a:rPr>
              <a:t>Imaging Studies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CT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provides diagnostic information about the presence of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metastases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enlarged lymph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nodes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and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primary tumor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 CT scan, the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cervical tumor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may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be seen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as an enlarged, irregular,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hypoechoic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cervix or as a mass with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ill-defined margins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Parametrial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regions appear dense when involved, and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uterosacral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involvement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may be seen.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3029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3A6E8B"/>
                </a:solidFill>
                <a:latin typeface="Arial"/>
              </a:rPr>
              <a:t>Imaging Studies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Lymph nodes appear enlarged, with most &gt;1 cm on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axial dimension considered pathologic.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overall accuracy of CT scanning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staging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cervical cancer ranges from 63% to 88%.</a:t>
            </a: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 In the detection of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lymph node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abnormalities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the overall accuracy of conventional CT scanning is 77%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to 85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%,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with sensitivity of 44% and specificity of 93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%.</a:t>
            </a:r>
          </a:p>
          <a:p>
            <a:pPr marL="114300" lvl="0" indent="0" algn="l">
              <a:buClr>
                <a:srgbClr val="A9A57C"/>
              </a:buClr>
              <a:buNone/>
            </a:pPr>
            <a:r>
              <a:rPr lang="en-US" sz="2400" dirty="0">
                <a:solidFill>
                  <a:srgbClr val="002060"/>
                </a:solidFill>
                <a:latin typeface="Arial"/>
              </a:rPr>
              <a:t>The CT scan is more valuable in evaluation of the</a:t>
            </a:r>
          </a:p>
          <a:p>
            <a:pPr marL="114300" lvl="0" indent="0" algn="l">
              <a:buClr>
                <a:srgbClr val="A9A57C"/>
              </a:buClr>
              <a:buNone/>
            </a:pPr>
            <a:r>
              <a:rPr lang="en-US" sz="2400" dirty="0">
                <a:solidFill>
                  <a:srgbClr val="002060"/>
                </a:solidFill>
                <a:latin typeface="Arial"/>
              </a:rPr>
              <a:t>PALNs(specificity of 100% and sensitivity of 67%).</a:t>
            </a:r>
          </a:p>
          <a:p>
            <a:pPr marL="114300" lvl="0" indent="0" algn="l">
              <a:buClr>
                <a:srgbClr val="A9A57C"/>
              </a:buClr>
              <a:buNone/>
            </a:pPr>
            <a:endParaRPr lang="fa-IR" dirty="0">
              <a:solidFill>
                <a:srgbClr val="2F2B20"/>
              </a:solidFill>
            </a:endParaRPr>
          </a:p>
          <a:p>
            <a:pPr marL="11430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0867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3A6E8B"/>
                </a:solidFill>
                <a:latin typeface="Arial"/>
              </a:rPr>
              <a:t>Imaging Studies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Ultrasonography,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is not reliable in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preoperative detection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of lymph node metastases, but it has limited value in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evaluating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extrauterine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tumor involvement.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Ultrasound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has a primary role in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assisting with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intracavitary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brachytherapy applicator insertion and may detect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uterine perforation ,allowing for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proper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positioning,which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is critical for adequate dosing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and affects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survival.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l">
              <a:buNone/>
            </a:pPr>
            <a:r>
              <a:rPr lang="en-US" sz="2400" b="1" dirty="0">
                <a:solidFill>
                  <a:srgbClr val="000000"/>
                </a:solidFill>
                <a:latin typeface="Arial"/>
              </a:rPr>
              <a:t>PET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has a higher sensitivity than CT and higher</a:t>
            </a:r>
          </a:p>
          <a:p>
            <a:pPr marL="114300" indent="0" algn="l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Specificity than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Mr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in detecting bone metastases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3210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282</TotalTime>
  <Words>1500</Words>
  <Application>Microsoft Office PowerPoint</Application>
  <PresentationFormat>On-screen Show (4:3)</PresentationFormat>
  <Paragraphs>117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Adjacency</vt:lpstr>
      <vt:lpstr>Uterine Cervix</vt:lpstr>
      <vt:lpstr>PowerPoint Presentation</vt:lpstr>
      <vt:lpstr>PowerPoint Presentation</vt:lpstr>
      <vt:lpstr>Laboratory Studies </vt:lpstr>
      <vt:lpstr>Imaging Studies </vt:lpstr>
      <vt:lpstr>Imaging Studies</vt:lpstr>
      <vt:lpstr>Imaging Studies</vt:lpstr>
      <vt:lpstr>Imaging Studies</vt:lpstr>
      <vt:lpstr>Imaging Studies</vt:lpstr>
      <vt:lpstr>Magnetic Resonance Imaging </vt:lpstr>
      <vt:lpstr>MRI</vt:lpstr>
      <vt:lpstr>MRI</vt:lpstr>
      <vt:lpstr>MRI</vt:lpstr>
      <vt:lpstr>MRI</vt:lpstr>
      <vt:lpstr>MRI</vt:lpstr>
      <vt:lpstr>Positron Emission Tomography</vt:lpstr>
      <vt:lpstr>STAGING</vt:lpstr>
      <vt:lpstr>PowerPoint Presentation</vt:lpstr>
      <vt:lpstr>Surgical Techniques </vt:lpstr>
      <vt:lpstr>GENERAL MANAGEMENT </vt:lpstr>
      <vt:lpstr>Preoperative Chemoirradiation </vt:lpstr>
      <vt:lpstr>Preoperative Chemoirradiation</vt:lpstr>
      <vt:lpstr>Preoperative Chemoirradiation</vt:lpstr>
      <vt:lpstr>Preoperative Chemoirradiation</vt:lpstr>
      <vt:lpstr>Preoperative Chemoirradiation</vt:lpstr>
      <vt:lpstr>Preoperative Chemoirradiation</vt:lpstr>
      <vt:lpstr>Preoperative Chemoirradiation</vt:lpstr>
      <vt:lpstr>Preoperative Chemoirradiation</vt:lpstr>
      <vt:lpstr>Preoperative Chemoirradiation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Jahangiri</dc:creator>
  <cp:lastModifiedBy>Jahangiri</cp:lastModifiedBy>
  <cp:revision>28</cp:revision>
  <dcterms:created xsi:type="dcterms:W3CDTF">1979-12-31T20:31:51Z</dcterms:created>
  <dcterms:modified xsi:type="dcterms:W3CDTF">1979-12-31T21:47:21Z</dcterms:modified>
</cp:coreProperties>
</file>